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18" autoAdjust="0"/>
  </p:normalViewPr>
  <p:slideViewPr>
    <p:cSldViewPr>
      <p:cViewPr varScale="1">
        <p:scale>
          <a:sx n="71" d="100"/>
          <a:sy n="71"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F847B-9007-4D71-B556-63EC5EFF82D8}" type="datetimeFigureOut">
              <a:rPr lang="en-US" smtClean="0"/>
              <a:pPr/>
              <a:t>4/23/2013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0765B-E601-4DB3-B375-5E8E680576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C0765B-E601-4DB3-B375-5E8E680576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ECEBC6-A87E-4AE7-9A8A-8E16EB48933C}"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EBC6-A87E-4AE7-9A8A-8E16EB48933C}"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EBC6-A87E-4AE7-9A8A-8E16EB48933C}"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ECEBC6-A87E-4AE7-9A8A-8E16EB48933C}"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CEBC6-A87E-4AE7-9A8A-8E16EB48933C}" type="datetimeFigureOut">
              <a:rPr lang="en-US" smtClean="0"/>
              <a:pPr/>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ECEBC6-A87E-4AE7-9A8A-8E16EB48933C}"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CEBC6-A87E-4AE7-9A8A-8E16EB48933C}" type="datetimeFigureOut">
              <a:rPr lang="en-US" smtClean="0"/>
              <a:pPr/>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ECEBC6-A87E-4AE7-9A8A-8E16EB48933C}" type="datetimeFigureOut">
              <a:rPr lang="en-US" smtClean="0"/>
              <a:pPr/>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CEBC6-A87E-4AE7-9A8A-8E16EB48933C}" type="datetimeFigureOut">
              <a:rPr lang="en-US" smtClean="0"/>
              <a:pPr/>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CEBC6-A87E-4AE7-9A8A-8E16EB48933C}"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CEBC6-A87E-4AE7-9A8A-8E16EB48933C}" type="datetimeFigureOut">
              <a:rPr lang="en-US" smtClean="0"/>
              <a:pPr/>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EB196-544E-4CDC-8FFC-E798E2F49DFA}" type="slidenum">
              <a:rPr lang="en-US" smtClean="0"/>
              <a:pPr/>
              <a:t>‹#›</a:t>
            </a:fld>
            <a:endParaRPr lang="en-US"/>
          </a:p>
        </p:txBody>
      </p:sp>
    </p:spTree>
  </p:cSld>
  <p:clrMapOvr>
    <a:masterClrMapping/>
  </p:clrMapOvr>
  <p:transition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CEBC6-A87E-4AE7-9A8A-8E16EB48933C}" type="datetimeFigureOut">
              <a:rPr lang="en-US" smtClean="0"/>
              <a:pPr/>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EB196-544E-4CDC-8FFC-E798E2F49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Ted\Desktop\ATributetoRobertGates\NatKingCole&amp;NatalieCole-Unforgettable.mp3" TargetMode="External"/><Relationship Id="rId1" Type="http://schemas.openxmlformats.org/officeDocument/2006/relationships/audio" Target="file:///\\server\DropBoxes\Users\Ted\RMG\Nat%20King%20Cole%20&amp;%20Natalie%20Cole%20-%20Unforgettable.mp3"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Tribute to Robert Gates</a:t>
            </a:r>
            <a:endParaRPr lang="en-US" dirty="0"/>
          </a:p>
        </p:txBody>
      </p:sp>
      <p:sp>
        <p:nvSpPr>
          <p:cNvPr id="3" name="Subtitle 2"/>
          <p:cNvSpPr>
            <a:spLocks noGrp="1"/>
          </p:cNvSpPr>
          <p:nvPr>
            <p:ph type="subTitle" idx="1"/>
          </p:nvPr>
        </p:nvSpPr>
        <p:spPr/>
        <p:txBody>
          <a:bodyPr/>
          <a:lstStyle/>
          <a:p>
            <a:r>
              <a:rPr lang="en-US" dirty="0" smtClean="0"/>
              <a:t>The University of Toledo Sig </a:t>
            </a:r>
            <a:r>
              <a:rPr lang="en-US" dirty="0" err="1" smtClean="0"/>
              <a:t>Ep</a:t>
            </a:r>
            <a:r>
              <a:rPr lang="en-US" dirty="0" smtClean="0"/>
              <a:t> President</a:t>
            </a:r>
          </a:p>
          <a:p>
            <a:r>
              <a:rPr lang="en-US" dirty="0" smtClean="0"/>
              <a:t>April 23, 2013</a:t>
            </a:r>
          </a:p>
        </p:txBody>
      </p:sp>
      <p:pic>
        <p:nvPicPr>
          <p:cNvPr id="4" name="Nat King Cole &amp; Natalie Cole - Unforgettable.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5" name="NatKingCole&amp;NatalieCole-Unforgettable.mp3">
            <a:hlinkClick r:id="" action="ppaction://media"/>
          </p:cNvPr>
          <p:cNvPicPr>
            <a:picLocks noRot="1" noChangeAspect="1"/>
          </p:cNvPicPr>
          <p:nvPr>
            <a:audioFile r:link="rId2"/>
          </p:nvPr>
        </p:nvPicPr>
        <p:blipFill>
          <a:blip r:embed="rId6" cstate="print"/>
          <a:stretch>
            <a:fillRect/>
          </a:stretch>
        </p:blipFill>
        <p:spPr>
          <a:xfrm>
            <a:off x="4419600" y="3276600"/>
            <a:ext cx="304800" cy="304800"/>
          </a:xfrm>
          <a:prstGeom prst="rect">
            <a:avLst/>
          </a:prstGeom>
        </p:spPr>
      </p:pic>
    </p:spTree>
  </p:cSld>
  <p:clrMapOvr>
    <a:masterClrMapping/>
  </p:clrMapOvr>
  <p:transition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0" fill="hold" display="0">
                  <p:stCondLst>
                    <p:cond delay="indefinite"/>
                  </p:stCondLst>
                  <p:endCondLst>
                    <p:cond evt="onPrev" delay="0">
                      <p:tgtEl>
                        <p:sldTgt/>
                      </p:tgtEl>
                    </p:cond>
                    <p:cond evt="onStopAudio" delay="0">
                      <p:tgtEl>
                        <p:sldTgt/>
                      </p:tgtEl>
                    </p:cond>
                  </p:endCondLst>
                </p:cTn>
                <p:tgtEl>
                  <p:spTgt spid="4"/>
                </p:tgtEl>
              </p:cMediaNode>
            </p:audio>
            <p:audio>
              <p:cMediaNode numSld="999">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Bob also Serve our Country before joining Chi Beta Chi in 1945 </a:t>
            </a:r>
            <a:endParaRPr lang="en-US" dirty="0"/>
          </a:p>
        </p:txBody>
      </p:sp>
      <p:pic>
        <p:nvPicPr>
          <p:cNvPr id="4" name="Content Placeholder 3" descr="006.jpg"/>
          <p:cNvPicPr>
            <a:picLocks noGrp="1" noChangeAspect="1"/>
          </p:cNvPicPr>
          <p:nvPr>
            <p:ph idx="1"/>
          </p:nvPr>
        </p:nvPicPr>
        <p:blipFill>
          <a:blip r:embed="rId3" cstate="print"/>
          <a:stretch>
            <a:fillRect/>
          </a:stretch>
        </p:blipFill>
        <p:spPr>
          <a:xfrm>
            <a:off x="3294888" y="1880457"/>
            <a:ext cx="2554224" cy="3965448"/>
          </a:xfrm>
        </p:spPr>
      </p:pic>
    </p:spTree>
  </p:cSld>
  <p:clrMapOvr>
    <a:masterClrMapping/>
  </p:clrMapOvr>
  <p:transition advClick="0" advTm="9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Bob was a Wonderful Father of </a:t>
            </a:r>
            <a:br>
              <a:rPr lang="en-US" dirty="0" smtClean="0"/>
            </a:br>
            <a:r>
              <a:rPr lang="en-US" dirty="0" smtClean="0"/>
              <a:t>James, Janet, and Judy</a:t>
            </a:r>
            <a:endParaRPr lang="en-US" dirty="0"/>
          </a:p>
        </p:txBody>
      </p:sp>
      <p:pic>
        <p:nvPicPr>
          <p:cNvPr id="4" name="Content Placeholder 3" descr="019.jpg"/>
          <p:cNvPicPr>
            <a:picLocks noGrp="1" noChangeAspect="1"/>
          </p:cNvPicPr>
          <p:nvPr>
            <p:ph idx="1"/>
          </p:nvPr>
        </p:nvPicPr>
        <p:blipFill>
          <a:blip r:embed="rId3" cstate="print"/>
          <a:stretch>
            <a:fillRect/>
          </a:stretch>
        </p:blipFill>
        <p:spPr>
          <a:xfrm>
            <a:off x="1828800" y="1981200"/>
            <a:ext cx="5254752" cy="3209544"/>
          </a:xfrm>
        </p:spPr>
      </p:pic>
    </p:spTree>
  </p:cSld>
  <p:clrMapOvr>
    <a:masterClrMapping/>
  </p:clrMapOvr>
  <p:transition advClick="0" advTm="9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Bob’s Family</a:t>
            </a:r>
            <a:endParaRPr lang="en-US" dirty="0"/>
          </a:p>
        </p:txBody>
      </p:sp>
      <p:pic>
        <p:nvPicPr>
          <p:cNvPr id="4" name="Content Placeholder 3" descr="021.jpg"/>
          <p:cNvPicPr>
            <a:picLocks noGrp="1" noChangeAspect="1"/>
          </p:cNvPicPr>
          <p:nvPr>
            <p:ph idx="1"/>
          </p:nvPr>
        </p:nvPicPr>
        <p:blipFill>
          <a:blip r:embed="rId3" cstate="print"/>
          <a:stretch>
            <a:fillRect/>
          </a:stretch>
        </p:blipFill>
        <p:spPr>
          <a:xfrm>
            <a:off x="1295400" y="1371600"/>
            <a:ext cx="6781800" cy="4660521"/>
          </a:xfrm>
        </p:spPr>
      </p:pic>
    </p:spTree>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Bob Spent his whole Career at Alcoa</a:t>
            </a:r>
            <a:endParaRPr lang="en-US" dirty="0"/>
          </a:p>
        </p:txBody>
      </p:sp>
      <p:pic>
        <p:nvPicPr>
          <p:cNvPr id="4" name="Content Placeholder 3" descr="022.jpg"/>
          <p:cNvPicPr>
            <a:picLocks noGrp="1" noChangeAspect="1"/>
          </p:cNvPicPr>
          <p:nvPr>
            <p:ph idx="1"/>
          </p:nvPr>
        </p:nvPicPr>
        <p:blipFill>
          <a:blip r:embed="rId3" cstate="print"/>
          <a:stretch>
            <a:fillRect/>
          </a:stretch>
        </p:blipFill>
        <p:spPr>
          <a:xfrm>
            <a:off x="1776993" y="1600200"/>
            <a:ext cx="5590014" cy="4525963"/>
          </a:xfrm>
        </p:spPr>
      </p:pic>
    </p:spTree>
  </p:cSld>
  <p:clrMapOvr>
    <a:masterClrMapping/>
  </p:clrMapOvr>
  <p:transition advClick="0" advTm="9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Bob Retired at age 67, and Even worked with President Jimmy Carter</a:t>
            </a:r>
            <a:endParaRPr lang="en-US" dirty="0"/>
          </a:p>
        </p:txBody>
      </p:sp>
      <p:pic>
        <p:nvPicPr>
          <p:cNvPr id="4" name="Content Placeholder 3" descr="025.jpg"/>
          <p:cNvPicPr>
            <a:picLocks noGrp="1" noChangeAspect="1"/>
          </p:cNvPicPr>
          <p:nvPr>
            <p:ph idx="1"/>
          </p:nvPr>
        </p:nvPicPr>
        <p:blipFill>
          <a:blip r:embed="rId3" cstate="print"/>
          <a:stretch>
            <a:fillRect/>
          </a:stretch>
        </p:blipFill>
        <p:spPr>
          <a:xfrm>
            <a:off x="381000" y="1752600"/>
            <a:ext cx="4032504" cy="3154680"/>
          </a:xfrm>
        </p:spPr>
      </p:pic>
      <p:pic>
        <p:nvPicPr>
          <p:cNvPr id="3074" name="Picture 2" descr="http://t2.gstatic.com/images?q=tbn:ANd9GcRUV3saPR8304ZXxk1wye5wQce6L9WeeUXdT-zzZL8EbHLWYhNKgg"/>
          <p:cNvPicPr>
            <a:picLocks noChangeAspect="1" noChangeArrowheads="1"/>
          </p:cNvPicPr>
          <p:nvPr/>
        </p:nvPicPr>
        <p:blipFill>
          <a:blip r:embed="rId4" cstate="print"/>
          <a:srcRect/>
          <a:stretch>
            <a:fillRect/>
          </a:stretch>
        </p:blipFill>
        <p:spPr bwMode="auto">
          <a:xfrm>
            <a:off x="4800599" y="1752600"/>
            <a:ext cx="2655147" cy="2667000"/>
          </a:xfrm>
          <a:prstGeom prst="rect">
            <a:avLst/>
          </a:prstGeom>
          <a:noFill/>
        </p:spPr>
      </p:pic>
    </p:spTree>
  </p:cSld>
  <p:clrMapOvr>
    <a:masterClrMapping/>
  </p:clrMapOvr>
  <p:transition advClick="0" advTm="9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Was an Avid Volunteer</a:t>
            </a:r>
            <a:endParaRPr lang="en-US" dirty="0"/>
          </a:p>
        </p:txBody>
      </p:sp>
      <p:sp>
        <p:nvSpPr>
          <p:cNvPr id="3" name="Content Placeholder 2"/>
          <p:cNvSpPr>
            <a:spLocks noGrp="1"/>
          </p:cNvSpPr>
          <p:nvPr>
            <p:ph idx="1"/>
          </p:nvPr>
        </p:nvSpPr>
        <p:spPr/>
        <p:txBody>
          <a:bodyPr/>
          <a:lstStyle/>
          <a:p>
            <a:r>
              <a:rPr lang="en-US" dirty="0" smtClean="0"/>
              <a:t>He the Past President of the Pittsburgh Club</a:t>
            </a:r>
          </a:p>
          <a:p>
            <a:r>
              <a:rPr lang="en-US" dirty="0" smtClean="0"/>
              <a:t>President of the Board of Early learning</a:t>
            </a:r>
          </a:p>
          <a:p>
            <a:r>
              <a:rPr lang="en-US" dirty="0" smtClean="0"/>
              <a:t>Member of the Animal Rescue League</a:t>
            </a:r>
          </a:p>
          <a:p>
            <a:r>
              <a:rPr lang="en-US" dirty="0" smtClean="0"/>
              <a:t>Navy League Volunteer</a:t>
            </a:r>
          </a:p>
          <a:p>
            <a:r>
              <a:rPr lang="en-US" dirty="0" smtClean="0"/>
              <a:t>Lifetime Member of the Westminster Presbyterian Church</a:t>
            </a:r>
          </a:p>
          <a:p>
            <a:r>
              <a:rPr lang="en-US" dirty="0" smtClean="0"/>
              <a:t>Even has his Face on a Billboard all over Pittsburgh as an Example on Volunteering !</a:t>
            </a:r>
            <a:endParaRPr lang="en-US" dirty="0"/>
          </a:p>
        </p:txBody>
      </p:sp>
    </p:spTree>
  </p:cSld>
  <p:clrMapOvr>
    <a:masterClrMapping/>
  </p:clrMapOvr>
  <p:transition advClick="0" advTm="13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 Loved His </a:t>
            </a:r>
            <a:r>
              <a:rPr lang="en-US" dirty="0" err="1" smtClean="0"/>
              <a:t>Hobbys</a:t>
            </a:r>
            <a:endParaRPr lang="en-US" dirty="0"/>
          </a:p>
        </p:txBody>
      </p:sp>
      <p:sp>
        <p:nvSpPr>
          <p:cNvPr id="3" name="Content Placeholder 2"/>
          <p:cNvSpPr>
            <a:spLocks noGrp="1"/>
          </p:cNvSpPr>
          <p:nvPr>
            <p:ph idx="1"/>
          </p:nvPr>
        </p:nvSpPr>
        <p:spPr/>
        <p:txBody>
          <a:bodyPr/>
          <a:lstStyle/>
          <a:p>
            <a:r>
              <a:rPr lang="en-US" dirty="0" smtClean="0"/>
              <a:t>Gardening</a:t>
            </a:r>
          </a:p>
          <a:p>
            <a:r>
              <a:rPr lang="en-US" dirty="0" smtClean="0"/>
              <a:t>Reading</a:t>
            </a:r>
          </a:p>
          <a:p>
            <a:r>
              <a:rPr lang="en-US" dirty="0" smtClean="0"/>
              <a:t>Woodworking.</a:t>
            </a:r>
          </a:p>
          <a:p>
            <a:r>
              <a:rPr lang="en-US" dirty="0" smtClean="0"/>
              <a:t>And, as his wife Carol will Attest</a:t>
            </a:r>
          </a:p>
          <a:p>
            <a:endParaRPr lang="en-US" dirty="0"/>
          </a:p>
          <a:p>
            <a:pPr>
              <a:buNone/>
            </a:pPr>
            <a:r>
              <a:rPr lang="en-US" dirty="0" smtClean="0"/>
              <a:t>                    …a Fantastic Dancer!</a:t>
            </a:r>
          </a:p>
          <a:p>
            <a:endParaRPr lang="en-US" dirty="0"/>
          </a:p>
        </p:txBody>
      </p:sp>
      <p:pic>
        <p:nvPicPr>
          <p:cNvPr id="4" name="Picture 3" descr="039.jpg"/>
          <p:cNvPicPr>
            <a:picLocks noChangeAspect="1"/>
          </p:cNvPicPr>
          <p:nvPr/>
        </p:nvPicPr>
        <p:blipFill>
          <a:blip r:embed="rId3" cstate="print"/>
          <a:stretch>
            <a:fillRect/>
          </a:stretch>
        </p:blipFill>
        <p:spPr>
          <a:xfrm>
            <a:off x="6172200" y="1600200"/>
            <a:ext cx="2324254" cy="2865360"/>
          </a:xfrm>
          <a:prstGeom prst="rect">
            <a:avLst/>
          </a:prstGeom>
        </p:spPr>
      </p:pic>
    </p:spTree>
  </p:cSld>
  <p:clrMapOvr>
    <a:masterClrMapping/>
  </p:clrMapOvr>
  <p:transition advClick="0" advTm="9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 Pitt look-a-like?    </a:t>
            </a:r>
            <a:endParaRPr lang="en-US" dirty="0"/>
          </a:p>
        </p:txBody>
      </p:sp>
      <p:pic>
        <p:nvPicPr>
          <p:cNvPr id="4" name="Content Placeholder 3" descr="009.jpg"/>
          <p:cNvPicPr>
            <a:picLocks noGrp="1" noChangeAspect="1"/>
          </p:cNvPicPr>
          <p:nvPr>
            <p:ph idx="1"/>
          </p:nvPr>
        </p:nvPicPr>
        <p:blipFill>
          <a:blip r:embed="rId3" cstate="print"/>
          <a:stretch>
            <a:fillRect/>
          </a:stretch>
        </p:blipFill>
        <p:spPr>
          <a:xfrm>
            <a:off x="2519206" y="1600200"/>
            <a:ext cx="4105588" cy="4525963"/>
          </a:xfrm>
        </p:spPr>
      </p:pic>
    </p:spTree>
  </p:cSld>
  <p:clrMapOvr>
    <a:masterClrMapping/>
  </p:clrMapOvr>
  <p:transition advClick="0"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Bobs Love for Animals</a:t>
            </a:r>
            <a:endParaRPr lang="en-US" dirty="0"/>
          </a:p>
        </p:txBody>
      </p:sp>
      <p:pic>
        <p:nvPicPr>
          <p:cNvPr id="4" name="Content Placeholder 3" descr="030.jpg"/>
          <p:cNvPicPr>
            <a:picLocks noGrp="1" noChangeAspect="1"/>
          </p:cNvPicPr>
          <p:nvPr>
            <p:ph idx="1"/>
          </p:nvPr>
        </p:nvPicPr>
        <p:blipFill>
          <a:blip r:embed="rId3" cstate="print"/>
          <a:stretch>
            <a:fillRect/>
          </a:stretch>
        </p:blipFill>
        <p:spPr>
          <a:xfrm>
            <a:off x="2314956" y="2281269"/>
            <a:ext cx="4514088" cy="3163824"/>
          </a:xfrm>
        </p:spPr>
      </p:pic>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6" name="Content Placeholder 5" descr="037.jpg"/>
          <p:cNvPicPr>
            <a:picLocks noGrp="1" noChangeAspect="1"/>
          </p:cNvPicPr>
          <p:nvPr>
            <p:ph idx="1"/>
          </p:nvPr>
        </p:nvPicPr>
        <p:blipFill>
          <a:blip r:embed="rId3" cstate="print"/>
          <a:stretch>
            <a:fillRect/>
          </a:stretch>
        </p:blipFill>
        <p:spPr>
          <a:xfrm>
            <a:off x="381000" y="304800"/>
            <a:ext cx="4222955" cy="2743200"/>
          </a:xfrm>
        </p:spPr>
      </p:pic>
      <p:pic>
        <p:nvPicPr>
          <p:cNvPr id="7" name="Picture 6" descr="034.jpg"/>
          <p:cNvPicPr>
            <a:picLocks noChangeAspect="1"/>
          </p:cNvPicPr>
          <p:nvPr/>
        </p:nvPicPr>
        <p:blipFill>
          <a:blip r:embed="rId4" cstate="print"/>
          <a:stretch>
            <a:fillRect/>
          </a:stretch>
        </p:blipFill>
        <p:spPr>
          <a:xfrm>
            <a:off x="5257800" y="3124200"/>
            <a:ext cx="3716069" cy="2667000"/>
          </a:xfrm>
          <a:prstGeom prst="rect">
            <a:avLst/>
          </a:prstGeom>
        </p:spPr>
      </p:pic>
      <p:pic>
        <p:nvPicPr>
          <p:cNvPr id="5" name="Picture 4" descr="005.jpg"/>
          <p:cNvPicPr>
            <a:picLocks noChangeAspect="1"/>
          </p:cNvPicPr>
          <p:nvPr/>
        </p:nvPicPr>
        <p:blipFill>
          <a:blip r:embed="rId5" cstate="print"/>
          <a:stretch>
            <a:fillRect/>
          </a:stretch>
        </p:blipFill>
        <p:spPr>
          <a:xfrm>
            <a:off x="4572000" y="304800"/>
            <a:ext cx="2212792" cy="2743200"/>
          </a:xfrm>
          <a:prstGeom prst="rect">
            <a:avLst/>
          </a:prstGeom>
        </p:spPr>
      </p:pic>
      <p:pic>
        <p:nvPicPr>
          <p:cNvPr id="8" name="Picture 7" descr="003.jpg"/>
          <p:cNvPicPr>
            <a:picLocks noChangeAspect="1"/>
          </p:cNvPicPr>
          <p:nvPr/>
        </p:nvPicPr>
        <p:blipFill>
          <a:blip r:embed="rId6" cstate="print"/>
          <a:stretch>
            <a:fillRect/>
          </a:stretch>
        </p:blipFill>
        <p:spPr>
          <a:xfrm>
            <a:off x="6781800" y="381000"/>
            <a:ext cx="2218711" cy="2743200"/>
          </a:xfrm>
          <a:prstGeom prst="rect">
            <a:avLst/>
          </a:prstGeom>
        </p:spPr>
      </p:pic>
      <p:pic>
        <p:nvPicPr>
          <p:cNvPr id="9" name="Picture 8" descr="013.jpg"/>
          <p:cNvPicPr>
            <a:picLocks noChangeAspect="1"/>
          </p:cNvPicPr>
          <p:nvPr/>
        </p:nvPicPr>
        <p:blipFill>
          <a:blip r:embed="rId7" cstate="print"/>
          <a:stretch>
            <a:fillRect/>
          </a:stretch>
        </p:blipFill>
        <p:spPr>
          <a:xfrm>
            <a:off x="381000" y="3048000"/>
            <a:ext cx="3276600" cy="2590800"/>
          </a:xfrm>
          <a:prstGeom prst="rect">
            <a:avLst/>
          </a:prstGeom>
        </p:spPr>
      </p:pic>
      <p:pic>
        <p:nvPicPr>
          <p:cNvPr id="10" name="Picture 9" descr="041.jpg"/>
          <p:cNvPicPr>
            <a:picLocks noChangeAspect="1"/>
          </p:cNvPicPr>
          <p:nvPr/>
        </p:nvPicPr>
        <p:blipFill>
          <a:blip r:embed="rId8" cstate="print"/>
          <a:stretch>
            <a:fillRect/>
          </a:stretch>
        </p:blipFill>
        <p:spPr>
          <a:xfrm>
            <a:off x="3352800" y="3048000"/>
            <a:ext cx="2057400" cy="1543050"/>
          </a:xfrm>
          <a:prstGeom prst="rect">
            <a:avLst/>
          </a:prstGeom>
        </p:spPr>
      </p:pic>
      <p:sp>
        <p:nvSpPr>
          <p:cNvPr id="11" name="Rectangle 10"/>
          <p:cNvSpPr/>
          <p:nvPr/>
        </p:nvSpPr>
        <p:spPr>
          <a:xfrm>
            <a:off x="609600" y="5715000"/>
            <a:ext cx="2590800" cy="914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Bobs Life beyond Sig </a:t>
            </a:r>
            <a:r>
              <a:rPr lang="en-US" dirty="0" err="1" smtClean="0"/>
              <a:t>Ep</a:t>
            </a:r>
            <a:endParaRPr lang="en-US" dirty="0"/>
          </a:p>
        </p:txBody>
      </p:sp>
      <p:pic>
        <p:nvPicPr>
          <p:cNvPr id="12" name="Picture 11" descr="035.jpg"/>
          <p:cNvPicPr>
            <a:picLocks noChangeAspect="1"/>
          </p:cNvPicPr>
          <p:nvPr/>
        </p:nvPicPr>
        <p:blipFill>
          <a:blip r:embed="rId9" cstate="print"/>
          <a:stretch>
            <a:fillRect/>
          </a:stretch>
        </p:blipFill>
        <p:spPr>
          <a:xfrm>
            <a:off x="3429000" y="4459500"/>
            <a:ext cx="1828800" cy="2398500"/>
          </a:xfrm>
          <a:prstGeom prst="rect">
            <a:avLst/>
          </a:prstGeom>
        </p:spPr>
      </p:pic>
      <p:pic>
        <p:nvPicPr>
          <p:cNvPr id="13" name="Picture 12" descr="026.jpg"/>
          <p:cNvPicPr>
            <a:picLocks noChangeAspect="1"/>
          </p:cNvPicPr>
          <p:nvPr/>
        </p:nvPicPr>
        <p:blipFill>
          <a:blip r:embed="rId10" cstate="print"/>
          <a:stretch>
            <a:fillRect/>
          </a:stretch>
        </p:blipFill>
        <p:spPr>
          <a:xfrm>
            <a:off x="5943600" y="5181600"/>
            <a:ext cx="2133600" cy="1442856"/>
          </a:xfrm>
          <a:prstGeom prst="rect">
            <a:avLst/>
          </a:prstGeom>
        </p:spPr>
      </p:pic>
    </p:spTree>
  </p:cSld>
  <p:clrMapOvr>
    <a:masterClrMapping/>
  </p:clrMapOvr>
  <p:transition advClick="0"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 Beta Chi</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 the winter of 1928, there was a feeling on the University of Toledo campus that fraternity life was becoming much too social. This feeling was the basis for a new organization on intellectual aspects of college life. This organization, known as Chi Beta Chi, let character, brotherhood, and culture become their watchwords.</a:t>
            </a:r>
          </a:p>
          <a:p>
            <a:r>
              <a:rPr lang="en-US" dirty="0" smtClean="0"/>
              <a:t>In 1929, this new fraternity was registered with the Secretary of State in Columbus, and entered into college life at UT. The first advisor and founder was Dr. Charles J. Bushnell. He organized the first rush in the fall of 1929 at the Collingwood </a:t>
            </a:r>
            <a:r>
              <a:rPr lang="en-US" dirty="0" err="1" smtClean="0"/>
              <a:t>Presbeterian</a:t>
            </a:r>
            <a:r>
              <a:rPr lang="en-US" dirty="0" smtClean="0"/>
              <a:t> Church. That semester the Chi Beta’s took 11 pledges.</a:t>
            </a:r>
          </a:p>
          <a:p>
            <a:r>
              <a:rPr lang="en-US" dirty="0" smtClean="0"/>
              <a:t>Chi Beta Chi remained an academic fraternity until 1931, when they rented an eight room house and began a full scale social program. In 1933 they continued to expand by taking 27 pledges. In 1938, the fraternity almost died when only seven men returned. These men had an enthusiastic rush program and took 44 new pledges!</a:t>
            </a:r>
          </a:p>
          <a:p>
            <a:r>
              <a:rPr lang="en-US" dirty="0" smtClean="0"/>
              <a:t>In the 1941-42 academic year, Chi Beta Chi member Robert McDermott returned and began work to rebuild Chi Beta Chi. By 1946 there were 10 brothers back and the fraternity began a social program once more. The chapter received a tremendous boost when they bought a house on 335 Winthrop Street for $17,500. Most of the money from this house came from M. Thomas Campbell. Rush began soon after with 26 pledges. The date of the purchase was November 1, 1947</a:t>
            </a:r>
            <a:endParaRPr lang="en-US" dirty="0"/>
          </a:p>
        </p:txBody>
      </p:sp>
    </p:spTree>
  </p:cSld>
  <p:clrMapOvr>
    <a:masterClrMapping/>
  </p:clrMapOvr>
  <p:transition advClick="0"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Bob</a:t>
            </a:r>
            <a:endParaRPr lang="en-US" dirty="0"/>
          </a:p>
        </p:txBody>
      </p:sp>
      <p:sp>
        <p:nvSpPr>
          <p:cNvPr id="3" name="Content Placeholder 2"/>
          <p:cNvSpPr>
            <a:spLocks noGrp="1"/>
          </p:cNvSpPr>
          <p:nvPr>
            <p:ph idx="1"/>
          </p:nvPr>
        </p:nvSpPr>
        <p:spPr/>
        <p:txBody>
          <a:bodyPr>
            <a:normAutofit fontScale="92500" lnSpcReduction="20000"/>
          </a:bodyPr>
          <a:lstStyle/>
          <a:p>
            <a:r>
              <a:rPr lang="en-US" dirty="0"/>
              <a:t>Bob joined Chi Beta Chi at </a:t>
            </a:r>
            <a:r>
              <a:rPr lang="en-US" dirty="0" smtClean="0"/>
              <a:t>UT</a:t>
            </a:r>
            <a:r>
              <a:rPr lang="en-US" dirty="0"/>
              <a:t> </a:t>
            </a:r>
            <a:r>
              <a:rPr lang="en-US" dirty="0" smtClean="0"/>
              <a:t>prior to 1950.</a:t>
            </a:r>
          </a:p>
          <a:p>
            <a:r>
              <a:rPr lang="en-US" dirty="0" smtClean="0"/>
              <a:t>Chi </a:t>
            </a:r>
            <a:r>
              <a:rPr lang="en-US" dirty="0"/>
              <a:t>Beta Chi </a:t>
            </a:r>
            <a:r>
              <a:rPr lang="en-US" dirty="0" smtClean="0"/>
              <a:t>was a local fraternity.  </a:t>
            </a:r>
            <a:r>
              <a:rPr lang="en-US" dirty="0"/>
              <a:t>The Chi </a:t>
            </a:r>
            <a:r>
              <a:rPr lang="en-US" dirty="0" smtClean="0"/>
              <a:t>Bet’s </a:t>
            </a:r>
            <a:r>
              <a:rPr lang="en-US" dirty="0"/>
              <a:t>had to decide what was best for their future. </a:t>
            </a:r>
            <a:endParaRPr lang="en-US" dirty="0" smtClean="0"/>
          </a:p>
          <a:p>
            <a:r>
              <a:rPr lang="en-US" dirty="0" smtClean="0"/>
              <a:t>Bob </a:t>
            </a:r>
            <a:r>
              <a:rPr lang="en-US" dirty="0"/>
              <a:t>researched all of the national fraternities and he was adamant </a:t>
            </a:r>
            <a:r>
              <a:rPr lang="en-US" dirty="0" smtClean="0"/>
              <a:t>that </a:t>
            </a:r>
            <a:r>
              <a:rPr lang="en-US" dirty="0"/>
              <a:t>Sigma Phi Epsilon was the right </a:t>
            </a:r>
            <a:r>
              <a:rPr lang="en-US" dirty="0" smtClean="0"/>
              <a:t>choice.</a:t>
            </a:r>
          </a:p>
          <a:p>
            <a:r>
              <a:rPr lang="en-US" dirty="0" smtClean="0"/>
              <a:t>Bob </a:t>
            </a:r>
            <a:r>
              <a:rPr lang="en-US" dirty="0"/>
              <a:t>was steadfast in his determination to become a </a:t>
            </a:r>
            <a:r>
              <a:rPr lang="en-US" dirty="0" err="1"/>
              <a:t>SigEp</a:t>
            </a:r>
            <a:r>
              <a:rPr lang="en-US" dirty="0"/>
              <a:t>. And his Chi </a:t>
            </a:r>
            <a:r>
              <a:rPr lang="en-US" dirty="0" smtClean="0"/>
              <a:t>Beta </a:t>
            </a:r>
            <a:r>
              <a:rPr lang="en-US" dirty="0"/>
              <a:t>Brothers recommended other national fraternities but Bob refused to consider any other option but Sigma Phi Epsilon. </a:t>
            </a:r>
          </a:p>
        </p:txBody>
      </p:sp>
    </p:spTree>
  </p:cSld>
  <p:clrMapOvr>
    <a:masterClrMapping/>
  </p:clrMapOvr>
  <p:transition advClick="0" advTm="13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Bob- Your </a:t>
            </a:r>
            <a:r>
              <a:rPr lang="en-US" dirty="0" err="1" smtClean="0"/>
              <a:t>Unforgetable</a:t>
            </a:r>
            <a:endParaRPr lang="en-US" dirty="0"/>
          </a:p>
        </p:txBody>
      </p:sp>
      <p:pic>
        <p:nvPicPr>
          <p:cNvPr id="4" name="Content Placeholder 3" descr="040.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transition advClick="0" advTm="6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Ohio Iota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Ohio Iota Officially Joined Sigma Phi Epsilon Fraternity on September 30, 1950.</a:t>
            </a:r>
          </a:p>
          <a:p>
            <a:r>
              <a:rPr lang="en-US" dirty="0" smtClean="0"/>
              <a:t>Bob Signed the Original Charter for the 119</a:t>
            </a:r>
            <a:r>
              <a:rPr lang="en-US" baseline="30000" dirty="0" smtClean="0"/>
              <a:t>th</a:t>
            </a:r>
            <a:r>
              <a:rPr lang="en-US" dirty="0" smtClean="0"/>
              <a:t> chapter to join the bonds of Sigma Phi Epsilon</a:t>
            </a:r>
          </a:p>
          <a:p>
            <a:r>
              <a:rPr lang="en-US" dirty="0" smtClean="0"/>
              <a:t>Today, Sig </a:t>
            </a:r>
            <a:r>
              <a:rPr lang="en-US" dirty="0" err="1" smtClean="0"/>
              <a:t>Ep</a:t>
            </a:r>
            <a:r>
              <a:rPr lang="en-US" dirty="0" smtClean="0"/>
              <a:t> is over 15,000 active members</a:t>
            </a:r>
            <a:endParaRPr lang="en-US" dirty="0"/>
          </a:p>
          <a:p>
            <a:r>
              <a:rPr lang="en-US" dirty="0" smtClean="0"/>
              <a:t>240 Chapters Nationwide</a:t>
            </a:r>
          </a:p>
          <a:p>
            <a:r>
              <a:rPr lang="en-US" dirty="0" smtClean="0"/>
              <a:t>Over 300,000 members since 1901</a:t>
            </a:r>
          </a:p>
          <a:p>
            <a:r>
              <a:rPr lang="en-US" dirty="0" err="1" smtClean="0"/>
              <a:t>SigEp</a:t>
            </a:r>
            <a:r>
              <a:rPr lang="en-US" dirty="0" smtClean="0"/>
              <a:t> was founded with the cardinal principles of Virtue, Diligence and Brotherly Love.  Our mission is “Building Balanced Men,” </a:t>
            </a:r>
          </a:p>
          <a:p>
            <a:endParaRPr lang="en-US" dirty="0" smtClean="0"/>
          </a:p>
        </p:txBody>
      </p:sp>
    </p:spTree>
  </p:cSld>
  <p:clrMapOvr>
    <a:masterClrMapping/>
  </p:clrMapOvr>
  <p:transition advClick="0" advTm="13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Bob..Your </a:t>
            </a:r>
            <a:r>
              <a:rPr lang="en-US" dirty="0" err="1" smtClean="0"/>
              <a:t>Unforgetable</a:t>
            </a:r>
            <a:r>
              <a:rPr lang="en-US" dirty="0" smtClean="0"/>
              <a:t> !</a:t>
            </a:r>
            <a:endParaRPr lang="en-US" dirty="0"/>
          </a:p>
        </p:txBody>
      </p:sp>
      <p:pic>
        <p:nvPicPr>
          <p:cNvPr id="6" name="Content Placeholder 5" descr="sigep_bm_logo.jpg"/>
          <p:cNvPicPr>
            <a:picLocks noGrp="1" noChangeAspect="1"/>
          </p:cNvPicPr>
          <p:nvPr>
            <p:ph idx="1"/>
          </p:nvPr>
        </p:nvPicPr>
        <p:blipFill>
          <a:blip r:embed="rId3" cstate="print"/>
          <a:stretch>
            <a:fillRect/>
          </a:stretch>
        </p:blipFill>
        <p:spPr>
          <a:xfrm>
            <a:off x="2254940" y="1600200"/>
            <a:ext cx="4634120" cy="4525963"/>
          </a:xfrm>
        </p:spPr>
      </p:pic>
      <p:pic>
        <p:nvPicPr>
          <p:cNvPr id="4" name="Content Placeholder 5" descr="sigep_bm_logo.jpg"/>
          <p:cNvPicPr>
            <a:picLocks noChangeAspect="1"/>
          </p:cNvPicPr>
          <p:nvPr/>
        </p:nvPicPr>
        <p:blipFill>
          <a:blip r:embed="rId3" cstate="print"/>
          <a:stretch>
            <a:fillRect/>
          </a:stretch>
        </p:blipFill>
        <p:spPr>
          <a:xfrm>
            <a:off x="2286000" y="1600200"/>
            <a:ext cx="4634120" cy="4525963"/>
          </a:xfrm>
          <a:prstGeom prst="rect">
            <a:avLst/>
          </a:prstGeom>
        </p:spPr>
      </p:pic>
    </p:spTree>
  </p:cSld>
  <p:clrMapOvr>
    <a:masterClrMapping/>
  </p:clrMapOvr>
  <p:transition advClick="0" advTm="6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Sigma Phi Epsilon Presidents Club </a:t>
            </a:r>
            <a:br>
              <a:rPr lang="en-US" dirty="0" smtClean="0"/>
            </a:br>
            <a:r>
              <a:rPr lang="en-US" dirty="0" smtClean="0"/>
              <a:t>In memory of Robert Gates, </a:t>
            </a:r>
            <a:br>
              <a:rPr lang="en-US" dirty="0" smtClean="0"/>
            </a:br>
            <a:r>
              <a:rPr lang="en-US" dirty="0" smtClean="0"/>
              <a:t>Our First President</a:t>
            </a:r>
            <a:endParaRPr lang="en-US" dirty="0"/>
          </a:p>
        </p:txBody>
      </p:sp>
      <p:pic>
        <p:nvPicPr>
          <p:cNvPr id="4" name="Content Placeholder 3" descr="008.jpg"/>
          <p:cNvPicPr>
            <a:picLocks noGrp="1" noChangeAspect="1"/>
          </p:cNvPicPr>
          <p:nvPr>
            <p:ph idx="1"/>
          </p:nvPr>
        </p:nvPicPr>
        <p:blipFill>
          <a:blip r:embed="rId3" cstate="print"/>
          <a:stretch>
            <a:fillRect/>
          </a:stretch>
        </p:blipFill>
        <p:spPr>
          <a:xfrm>
            <a:off x="2819400" y="1828800"/>
            <a:ext cx="3646294" cy="4525963"/>
          </a:xfrm>
        </p:spPr>
      </p:pic>
    </p:spTree>
  </p:cSld>
  <p:clrMapOvr>
    <a:masterClrMapping/>
  </p:clrMapOvr>
  <p:transition advClick="0" advTm="60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77962"/>
          </a:xfrm>
        </p:spPr>
        <p:txBody>
          <a:bodyPr>
            <a:normAutofit fontScale="90000"/>
          </a:bodyPr>
          <a:lstStyle/>
          <a:p>
            <a:r>
              <a:rPr lang="en-US" dirty="0" smtClean="0"/>
              <a:t/>
            </a:r>
            <a:br>
              <a:rPr lang="en-US" dirty="0" smtClean="0"/>
            </a:br>
            <a:r>
              <a:rPr lang="en-US" dirty="0" smtClean="0"/>
              <a:t>Chi Beta Chi becomes Sigma Phi Epsilon Fraternity  </a:t>
            </a:r>
            <a:br>
              <a:rPr lang="en-US" dirty="0" smtClean="0"/>
            </a:br>
            <a:r>
              <a:rPr lang="en-US" dirty="0" smtClean="0"/>
              <a:t>September 30, 1950</a:t>
            </a:r>
            <a:br>
              <a:rPr lang="en-US" dirty="0" smtClean="0"/>
            </a:br>
            <a:r>
              <a:rPr lang="en-US" dirty="0" smtClean="0"/>
              <a:t>Over 1500 Ohio Iota Sig </a:t>
            </a:r>
            <a:r>
              <a:rPr lang="en-US" dirty="0" err="1" smtClean="0"/>
              <a:t>Eps</a:t>
            </a:r>
            <a:r>
              <a:rPr lang="en-US" dirty="0" smtClean="0"/>
              <a:t> today</a:t>
            </a:r>
            <a:endParaRPr lang="en-US" dirty="0"/>
          </a:p>
        </p:txBody>
      </p:sp>
      <p:pic>
        <p:nvPicPr>
          <p:cNvPr id="4" name="Content Placeholder 3" descr="sig_crest_4cp.jpg"/>
          <p:cNvPicPr>
            <a:picLocks noGrp="1" noChangeAspect="1"/>
          </p:cNvPicPr>
          <p:nvPr>
            <p:ph idx="1"/>
          </p:nvPr>
        </p:nvPicPr>
        <p:blipFill>
          <a:blip r:embed="rId3" cstate="print"/>
          <a:stretch>
            <a:fillRect/>
          </a:stretch>
        </p:blipFill>
        <p:spPr>
          <a:xfrm>
            <a:off x="3124200" y="2667000"/>
            <a:ext cx="3143250" cy="3924300"/>
          </a:xfrm>
        </p:spPr>
      </p:pic>
    </p:spTree>
  </p:cSld>
  <p:clrMapOvr>
    <a:masterClrMapping/>
  </p:clrMapOvr>
  <p:transition advClick="0" advTm="8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417638"/>
          </a:xfrm>
        </p:spPr>
        <p:txBody>
          <a:bodyPr/>
          <a:lstStyle/>
          <a:p>
            <a:r>
              <a:rPr lang="en-US" dirty="0" smtClean="0"/>
              <a:t>Robert Gates Signs the Charter</a:t>
            </a:r>
            <a:endParaRPr lang="en-US" dirty="0"/>
          </a:p>
        </p:txBody>
      </p:sp>
      <p:pic>
        <p:nvPicPr>
          <p:cNvPr id="4" name="Content Placeholder 3" descr="IMG_7455.jpg"/>
          <p:cNvPicPr>
            <a:picLocks noGrp="1" noChangeAspect="1"/>
          </p:cNvPicPr>
          <p:nvPr>
            <p:ph idx="1"/>
          </p:nvPr>
        </p:nvPicPr>
        <p:blipFill>
          <a:blip r:embed="rId3" cstate="print"/>
          <a:stretch>
            <a:fillRect/>
          </a:stretch>
        </p:blipFill>
        <p:spPr>
          <a:xfrm rot="5400000">
            <a:off x="1554691" y="1600200"/>
            <a:ext cx="6034617" cy="4525963"/>
          </a:xfrm>
        </p:spPr>
      </p:pic>
    </p:spTree>
  </p:cSld>
  <p:clrMapOvr>
    <a:masterClrMapping/>
  </p:clrMapOvr>
  <p:transition advClick="0"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Gates 1950</a:t>
            </a:r>
            <a:endParaRPr lang="en-US" dirty="0"/>
          </a:p>
        </p:txBody>
      </p:sp>
      <p:pic>
        <p:nvPicPr>
          <p:cNvPr id="4" name="Content Placeholder 3" descr="008.jpg"/>
          <p:cNvPicPr>
            <a:picLocks noGrp="1" noChangeAspect="1"/>
          </p:cNvPicPr>
          <p:nvPr>
            <p:ph idx="1"/>
          </p:nvPr>
        </p:nvPicPr>
        <p:blipFill>
          <a:blip r:embed="rId3" cstate="print"/>
          <a:stretch>
            <a:fillRect/>
          </a:stretch>
        </p:blipFill>
        <p:spPr>
          <a:xfrm>
            <a:off x="2748853" y="1600200"/>
            <a:ext cx="3646294" cy="4525963"/>
          </a:xfrm>
        </p:spPr>
      </p:pic>
    </p:spTree>
  </p:cSld>
  <p:clrMapOvr>
    <a:masterClrMapping/>
  </p:clrMapOvr>
  <p:transition advClick="0" advTm="9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lstStyle/>
          <a:p>
            <a:r>
              <a:rPr lang="en-US" dirty="0" smtClean="0"/>
              <a:t>Robert at the House on Winthrop</a:t>
            </a:r>
            <a:br>
              <a:rPr lang="en-US" dirty="0" smtClean="0"/>
            </a:br>
            <a:endParaRPr lang="en-US" dirty="0"/>
          </a:p>
        </p:txBody>
      </p:sp>
      <p:pic>
        <p:nvPicPr>
          <p:cNvPr id="4" name="Content Placeholder 3" descr="IMG_6858.jpg"/>
          <p:cNvPicPr>
            <a:picLocks noGrp="1" noChangeAspect="1"/>
          </p:cNvPicPr>
          <p:nvPr>
            <p:ph idx="1"/>
          </p:nvPr>
        </p:nvPicPr>
        <p:blipFill>
          <a:blip r:embed="rId3" cstate="print"/>
          <a:stretch>
            <a:fillRect/>
          </a:stretch>
        </p:blipFill>
        <p:spPr>
          <a:xfrm>
            <a:off x="1295400" y="1676400"/>
            <a:ext cx="6299200" cy="4724400"/>
          </a:xfrm>
        </p:spPr>
      </p:pic>
    </p:spTree>
  </p:cSld>
  <p:clrMapOvr>
    <a:masterClrMapping/>
  </p:clrMapOvr>
  <p:transition advClick="0"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335 Winthrop</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428875" y="2191544"/>
            <a:ext cx="4286250" cy="3343275"/>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Bob’s Wedding Reception at the XBX house on Winthrop in August 1950</a:t>
            </a:r>
            <a:endParaRPr lang="en-US" dirty="0"/>
          </a:p>
        </p:txBody>
      </p:sp>
      <p:pic>
        <p:nvPicPr>
          <p:cNvPr id="4" name="Content Placeholder 3" descr="011.jpg"/>
          <p:cNvPicPr>
            <a:picLocks noGrp="1" noChangeAspect="1"/>
          </p:cNvPicPr>
          <p:nvPr>
            <p:ph idx="1"/>
          </p:nvPr>
        </p:nvPicPr>
        <p:blipFill>
          <a:blip r:embed="rId3" cstate="print"/>
          <a:stretch>
            <a:fillRect/>
          </a:stretch>
        </p:blipFill>
        <p:spPr>
          <a:xfrm>
            <a:off x="2765392" y="1600200"/>
            <a:ext cx="3613215" cy="4525963"/>
          </a:xfrm>
        </p:spPr>
      </p:pic>
    </p:spTree>
  </p:cSld>
  <p:clrMapOvr>
    <a:masterClrMapping/>
  </p:clrMapOvr>
  <p:transition advClick="0" advTm="9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 married his College Sweetheart, Carol, a Chi Omega from UT </a:t>
            </a:r>
            <a:endParaRPr lang="en-US" dirty="0"/>
          </a:p>
        </p:txBody>
      </p:sp>
      <p:pic>
        <p:nvPicPr>
          <p:cNvPr id="6" name="Content Placeholder 5" descr="010.jpg"/>
          <p:cNvPicPr>
            <a:picLocks noGrp="1" noChangeAspect="1"/>
          </p:cNvPicPr>
          <p:nvPr>
            <p:ph idx="1"/>
          </p:nvPr>
        </p:nvPicPr>
        <p:blipFill>
          <a:blip r:embed="rId3" cstate="print"/>
          <a:stretch>
            <a:fillRect/>
          </a:stretch>
        </p:blipFill>
        <p:spPr>
          <a:xfrm>
            <a:off x="2760093" y="1600200"/>
            <a:ext cx="3623813" cy="4525963"/>
          </a:xfrm>
        </p:spPr>
      </p:pic>
    </p:spTree>
  </p:cSld>
  <p:clrMapOvr>
    <a:masterClrMapping/>
  </p:clrMapOvr>
  <p:transition advClick="0" advTm="9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4033</TotalTime>
  <Words>654</Words>
  <Application>Microsoft Office PowerPoint</Application>
  <PresentationFormat>On-screen Show (4:3)</PresentationFormat>
  <Paragraphs>77</Paragraphs>
  <Slides>24</Slides>
  <Notes>24</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 Tribute to Robert Gates</vt:lpstr>
      <vt:lpstr>Chi Beta Chi</vt:lpstr>
      <vt:lpstr> Chi Beta Chi becomes Sigma Phi Epsilon Fraternity   September 30, 1950 Over 1500 Ohio Iota Sig Eps today</vt:lpstr>
      <vt:lpstr>Robert Gates Signs the Charter</vt:lpstr>
      <vt:lpstr>Robert Gates 1950</vt:lpstr>
      <vt:lpstr>Robert at the House on Winthrop </vt:lpstr>
      <vt:lpstr>335 Winthrop</vt:lpstr>
      <vt:lpstr>Bob’s Wedding Reception at the XBX house on Winthrop in August 1950</vt:lpstr>
      <vt:lpstr>He married his College Sweetheart, Carol, a Chi Omega from UT </vt:lpstr>
      <vt:lpstr>Bob also Serve our Country before joining Chi Beta Chi in 1945 </vt:lpstr>
      <vt:lpstr>Bob was a Wonderful Father of  James, Janet, and Judy</vt:lpstr>
      <vt:lpstr>Bob’s Family</vt:lpstr>
      <vt:lpstr>Bob Spent his whole Career at Alcoa</vt:lpstr>
      <vt:lpstr>Bob Retired at age 67, and Even worked with President Jimmy Carter</vt:lpstr>
      <vt:lpstr>Bob Was an Avid Volunteer</vt:lpstr>
      <vt:lpstr>Bob Loved His Hobbys</vt:lpstr>
      <vt:lpstr>Brad Pitt look-a-like?    </vt:lpstr>
      <vt:lpstr>Bobs Love for Animals</vt:lpstr>
      <vt:lpstr>   </vt:lpstr>
      <vt:lpstr>Thanks Bob</vt:lpstr>
      <vt:lpstr>Thank you Bob- Your Unforgetable</vt:lpstr>
      <vt:lpstr>Ohio Iota </vt:lpstr>
      <vt:lpstr>Bob..Your Unforgetable !</vt:lpstr>
      <vt:lpstr>Sigma Phi Epsilon Presidents Club  In memory of Robert Gates,  Our First President</vt:lpstr>
    </vt:vector>
  </TitlesOfParts>
  <Company>Max Auto Supply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Tribute to Robert Gates</dc:title>
  <dc:creator>Theodore Behnken</dc:creator>
  <cp:lastModifiedBy>Ted</cp:lastModifiedBy>
  <cp:revision>65</cp:revision>
  <dcterms:created xsi:type="dcterms:W3CDTF">2013-04-19T14:54:10Z</dcterms:created>
  <dcterms:modified xsi:type="dcterms:W3CDTF">2013-04-26T01:58:21Z</dcterms:modified>
</cp:coreProperties>
</file>